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sldIdLst>
    <p:sldId id="284" r:id="rId2"/>
    <p:sldId id="285" r:id="rId3"/>
    <p:sldId id="283" r:id="rId4"/>
    <p:sldId id="275" r:id="rId5"/>
    <p:sldId id="268" r:id="rId6"/>
    <p:sldId id="281" r:id="rId7"/>
    <p:sldId id="282" r:id="rId8"/>
    <p:sldId id="270" r:id="rId9"/>
    <p:sldId id="271" r:id="rId10"/>
    <p:sldId id="272" r:id="rId11"/>
    <p:sldId id="402" r:id="rId12"/>
    <p:sldId id="404" r:id="rId13"/>
    <p:sldId id="286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AE52F-1A3D-4388-9EBE-FF8190A5A52B}" type="datetimeFigureOut">
              <a:rPr lang="ru-RU" smtClean="0"/>
              <a:t>19.05.2023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F71C3-01BB-4598-AFE6-E450CD2418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08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F71C3-01BB-4598-AFE6-E450CD2418F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23321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F71C3-01BB-4598-AFE6-E450CD2418F9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872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43" name="Google Shape;1043;p6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4" name="Google Shape;1044;p63:notes"/>
          <p:cNvSpPr txBox="1">
            <a:spLocks noGrp="1"/>
          </p:cNvSpPr>
          <p:nvPr>
            <p:ph type="sldNum" idx="12"/>
          </p:nvPr>
        </p:nvSpPr>
        <p:spPr>
          <a:xfrm>
            <a:off x="3884613" y="8685214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14403-52ED-45E3-B116-CF40B52489D8}" type="datetimeFigureOut">
              <a:rPr lang="en-US" smtClean="0"/>
              <a:pPr/>
              <a:t>5/19/2023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A212B-0857-4B3E-856F-59DABC417A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C663B054-2E60-416B-A3AC-35132F217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9712" y="170809"/>
            <a:ext cx="7056782" cy="1385848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000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Комунальна установа «Центр професійного розвитку педагогічних працівників Вінницької міської ради»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919780B-0174-400E-9B0D-431E3A909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492896"/>
            <a:ext cx="4038600" cy="3744416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uk-UA" sz="4000" b="1" dirty="0">
                <a:solidFill>
                  <a:srgbClr val="002060"/>
                </a:solidFill>
              </a:rPr>
              <a:t>Портфоліо вчителя для сучасного уроку</a:t>
            </a:r>
          </a:p>
          <a:p>
            <a:pPr marL="0" indent="0" algn="ctr">
              <a:buNone/>
            </a:pPr>
            <a:endParaRPr lang="uk-UA" sz="40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uk-UA" sz="2400" dirty="0">
                <a:solidFill>
                  <a:srgbClr val="002060"/>
                </a:solidFill>
              </a:rPr>
              <a:t>Консультант К. </a:t>
            </a:r>
            <a:r>
              <a:rPr lang="uk-UA" sz="2400" dirty="0" err="1">
                <a:solidFill>
                  <a:srgbClr val="002060"/>
                </a:solidFill>
              </a:rPr>
              <a:t>Маліцька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7" name="Picture 2" descr="C:\Users\rdh\Desktop\images (3).jpg">
            <a:extLst>
              <a:ext uri="{FF2B5EF4-FFF2-40B4-BE49-F238E27FC236}">
                <a16:creationId xmlns:a16="http://schemas.microsoft.com/office/drawing/2014/main" id="{A41E0BFC-F0CB-4185-93A8-16DEF9ABAD14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52" y="2852934"/>
            <a:ext cx="4114800" cy="2592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C71CC90F-9828-46B7-838F-2DEEFB99835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087" y="153054"/>
            <a:ext cx="1439618" cy="1403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235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b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err="1">
                <a:solidFill>
                  <a:srgbClr val="7030A0"/>
                </a:solidFill>
                <a:latin typeface="Times New Roman"/>
                <a:ea typeface="Times New Roman"/>
              </a:rPr>
              <a:t>Види</a:t>
            </a:r>
            <a:r>
              <a:rPr lang="ru-RU" sz="3600" b="1" i="1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  <a:latin typeface="Times New Roman"/>
                <a:ea typeface="Times New Roman"/>
              </a:rPr>
              <a:t>розповідей</a:t>
            </a:r>
            <a:r>
              <a:rPr lang="ru-RU" sz="3600" b="1" i="1" dirty="0">
                <a:solidFill>
                  <a:srgbClr val="7030A0"/>
                </a:solidFill>
                <a:latin typeface="Times New Roman"/>
                <a:ea typeface="Times New Roman"/>
              </a:rPr>
              <a:t> на </a:t>
            </a:r>
            <a:r>
              <a:rPr lang="ru-RU" sz="3600" b="1" i="1" dirty="0" err="1">
                <a:solidFill>
                  <a:srgbClr val="7030A0"/>
                </a:solidFill>
                <a:latin typeface="Times New Roman"/>
                <a:ea typeface="Times New Roman"/>
              </a:rPr>
              <a:t>словесній</a:t>
            </a:r>
            <a:r>
              <a:rPr lang="ru-RU" sz="3600" b="1" i="1" dirty="0">
                <a:solidFill>
                  <a:srgbClr val="7030A0"/>
                </a:solidFill>
                <a:latin typeface="Times New Roman"/>
                <a:ea typeface="Times New Roman"/>
              </a:rPr>
              <a:t> </a:t>
            </a:r>
            <a:r>
              <a:rPr lang="ru-RU" sz="3600" b="1" i="1" dirty="0" err="1">
                <a:solidFill>
                  <a:srgbClr val="7030A0"/>
                </a:solidFill>
                <a:latin typeface="Times New Roman"/>
                <a:ea typeface="Times New Roman"/>
              </a:rPr>
              <a:t>основі</a:t>
            </a:r>
            <a:br>
              <a:rPr lang="ru-RU" sz="3600" i="1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br>
              <a:rPr lang="ru-RU" sz="3600" i="1" dirty="0">
                <a:solidFill>
                  <a:srgbClr val="7030A0"/>
                </a:solidFill>
                <a:latin typeface="Times New Roman"/>
                <a:ea typeface="Times New Roman"/>
              </a:rPr>
            </a:br>
            <a:b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i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412776"/>
            <a:ext cx="8784976" cy="4785395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розповідь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на тему, </a:t>
            </a: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запропоновану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вчителем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;</a:t>
            </a:r>
            <a:b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розповідь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 планом;</a:t>
            </a:r>
            <a:b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</a:b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розповідь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запропонованим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початком;</a:t>
            </a:r>
            <a:endParaRPr lang="en-US" sz="12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розповідь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опорними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словами;</a:t>
            </a:r>
            <a:endParaRPr lang="en-US" sz="12800" b="1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складання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казки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/ </a:t>
            </a: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легенди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за </a:t>
            </a:r>
            <a:r>
              <a:rPr lang="ru-RU" sz="128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власним</a:t>
            </a:r>
            <a:r>
              <a:rPr lang="ru-RU" sz="128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   сюжетом</a:t>
            </a:r>
            <a:endParaRPr lang="ru-RU" sz="12800" b="1" dirty="0">
              <a:ea typeface="Calibri"/>
              <a:cs typeface="Times New Roman"/>
            </a:endParaRPr>
          </a:p>
          <a:p>
            <a:pPr marL="0" indent="0" fontAlgn="base">
              <a:lnSpc>
                <a:spcPts val="1800"/>
              </a:lnSpc>
              <a:spcAft>
                <a:spcPts val="1000"/>
              </a:spcAft>
              <a:buNone/>
            </a:pPr>
            <a:r>
              <a:rPr lang="uk-UA" sz="9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96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0" indent="0" fontAlgn="base">
              <a:lnSpc>
                <a:spcPts val="1800"/>
              </a:lnSpc>
              <a:spcAft>
                <a:spcPts val="1000"/>
              </a:spcAft>
              <a:buNone/>
            </a:pPr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r>
              <a:rPr lang="uk-UA" sz="9600" b="1" dirty="0">
                <a:solidFill>
                  <a:srgbClr val="000000"/>
                </a:solidFill>
                <a:latin typeface="Georgia"/>
                <a:ea typeface="Times New Roman"/>
                <a:cs typeface="Arial"/>
              </a:rPr>
              <a:t>Посилання</a:t>
            </a:r>
            <a:endParaRPr lang="ru-RU" sz="9600" dirty="0"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https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://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naurok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.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com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.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ua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/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post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/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metod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storytelling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yak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zacikaviti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ditey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rozpovidayuchi</a:t>
            </a:r>
            <a:r>
              <a:rPr lang="uk-UA" sz="6400" b="1" dirty="0">
                <a:latin typeface="Times New Roman"/>
                <a:ea typeface="Calibri"/>
                <a:cs typeface="Times New Roman"/>
              </a:rPr>
              <a:t>-</a:t>
            </a:r>
            <a:r>
              <a:rPr lang="ru-RU" sz="6400" b="1" dirty="0" err="1">
                <a:latin typeface="Times New Roman"/>
                <a:ea typeface="Calibri"/>
                <a:cs typeface="Times New Roman"/>
              </a:rPr>
              <a:t>istori</a:t>
            </a:r>
            <a:endParaRPr lang="ru-RU" sz="6400" dirty="0">
              <a:ea typeface="Calibri"/>
              <a:cs typeface="Times New Roman"/>
            </a:endParaRP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rdh\Desktop\02002v8f-816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429" y="3823479"/>
            <a:ext cx="1800200" cy="1440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18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82" y="947738"/>
            <a:ext cx="7883555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73414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FB49FC-2412-4018-9A29-FE253176F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5485" y="260650"/>
            <a:ext cx="6725873" cy="93610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  </a:t>
            </a:r>
            <a:r>
              <a:rPr lang="uk-UA" sz="27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Технології, методи, прийоми роботи на уроці</a:t>
            </a:r>
            <a:endParaRPr lang="ru-RU" sz="27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FBD776-67F2-4AE9-8232-E00AF03C8C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338" y="1700344"/>
            <a:ext cx="3427574" cy="405802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uk-UA" b="1" dirty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uk-UA" sz="2550" b="1" dirty="0">
                <a:solidFill>
                  <a:srgbClr val="7030A0"/>
                </a:solidFill>
              </a:rPr>
              <a:t>« Вчитися і не думати – марна трата часу, думати і не вчитися – згубно»</a:t>
            </a:r>
          </a:p>
          <a:p>
            <a:pPr marL="0" indent="0">
              <a:buNone/>
            </a:pPr>
            <a:r>
              <a:rPr lang="uk-UA" sz="2550" b="1" dirty="0">
                <a:solidFill>
                  <a:srgbClr val="7030A0"/>
                </a:solidFill>
              </a:rPr>
              <a:t>                                                  Конфуцій</a:t>
            </a:r>
          </a:p>
          <a:p>
            <a:pPr marL="0" indent="0">
              <a:buNone/>
            </a:pPr>
            <a:r>
              <a:rPr lang="uk-UA" sz="3000" dirty="0"/>
              <a:t>                </a:t>
            </a:r>
            <a:r>
              <a:rPr lang="uk-UA" b="1" i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«4-К»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uk-UA" sz="27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креативність, критичне мислення, комунікація, кооперація);</a:t>
            </a:r>
            <a:r>
              <a:rPr lang="uk-UA" sz="2700" i="1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700" b="1" i="1" dirty="0"/>
              <a:t>   кейс-метод</a:t>
            </a:r>
          </a:p>
          <a:p>
            <a:pPr marL="0" indent="0">
              <a:buNone/>
            </a:pPr>
            <a:r>
              <a:rPr lang="uk-UA" b="1" i="1" dirty="0"/>
              <a:t> 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F8A468F-319C-4A62-A89F-B00A2F2B2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67944" y="1268760"/>
            <a:ext cx="4633537" cy="532859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</a:t>
            </a:r>
            <a:r>
              <a:rPr lang="uk-U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Прийоми </a:t>
            </a:r>
          </a:p>
          <a:p>
            <a:r>
              <a:rPr lang="uk-UA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2-4- всі разом», « велике коло»; 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«перевернутий клас»;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тиха дискусія( заповнення таблиць, відповіді у формі есе);</a:t>
            </a:r>
          </a:p>
          <a:p>
            <a:pPr marL="0" indent="0" algn="ctr">
              <a:buNone/>
            </a:pP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Вправи, дидактичні ігри ( </a:t>
            </a:r>
            <a:r>
              <a:rPr lang="uk-UA" sz="2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тренінгові, графічні</a:t>
            </a:r>
            <a:r>
              <a:rPr lang="uk-UA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«стрічка новин», « Щоденник розвитку подій»;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сам собі експерт». « запитай у автора»;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«тільки одна хвилина»;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залишіть за мною останнє слово»;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«три речення»;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«Прес», « Займи позицію»;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«точка зору»;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Дидактичні ігри;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еврістична бесіда;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дослідницькі </a:t>
            </a:r>
            <a:r>
              <a:rPr lang="uk-UA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проєкти</a:t>
            </a:r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творчі роботи, есе;</a:t>
            </a:r>
          </a:p>
          <a:p>
            <a:r>
              <a:rPr lang="uk-UA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брейнстормінг.</a:t>
            </a: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081096A7-2401-4363-BFC0-0C5D6E4942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59" y="872085"/>
            <a:ext cx="1435895" cy="79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559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68D16E-A127-4460-989B-C7831C3C2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47864" y="332657"/>
            <a:ext cx="5167486" cy="1008111"/>
          </a:xfrm>
        </p:spPr>
        <p:txBody>
          <a:bodyPr>
            <a:normAutofit/>
          </a:bodyPr>
          <a:lstStyle/>
          <a:p>
            <a:r>
              <a:rPr lang="uk-UA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Технології, прийоми та підходи у навчанні</a:t>
            </a:r>
            <a:endParaRPr lang="ru-RU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A0560F-9921-4410-AB60-37CF023380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936275"/>
            <a:ext cx="8568952" cy="4805093"/>
          </a:xfrm>
        </p:spPr>
        <p:txBody>
          <a:bodyPr>
            <a:normAutofit fontScale="70000" lnSpcReduction="20000"/>
          </a:bodyPr>
          <a:lstStyle/>
          <a:p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перевантажуйте! Обирайте актуальні питання для проєктів,  досліджень, творчих робіт; </a:t>
            </a:r>
          </a:p>
          <a:p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позбавляйтеся статусу вчителя/вчительки «соловейка» ;</a:t>
            </a:r>
          </a:p>
          <a:p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використовуйте право автономії вчителя;</a:t>
            </a:r>
          </a:p>
          <a:p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здійснюйте дослідження для розвитку системного логічного, творчого, критичного мислення;</a:t>
            </a:r>
          </a:p>
          <a:p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включайте активні форми роботи;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uk-UA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моделюйте прийоми роботи по висхідній;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uk-UA" sz="4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Позбавляйтеся авторитарної педагогіки! </a:t>
            </a:r>
          </a:p>
          <a:p>
            <a:pPr marL="0" indent="0" algn="ctr">
              <a:buNone/>
            </a:pPr>
            <a:r>
              <a:rPr lang="uk-UA" sz="4000" b="1" dirty="0">
                <a:solidFill>
                  <a:srgbClr val="7030A0"/>
                </a:solidFill>
              </a:rPr>
              <a:t>Перезавантажуйтеся!</a:t>
            </a: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8B461E3-73FD-49AA-8891-58730D872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" y="318099"/>
            <a:ext cx="213290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4832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Documents and Settings\1\Рабочий стол\our-mission-statement-20140519072426-53794f3a4dc9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428596" y="2285992"/>
            <a:ext cx="82868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6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Дякую за увагу !</a:t>
            </a:r>
            <a:endParaRPr lang="en-US" sz="66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5B72AF-CF22-4C1D-B048-F8161F493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922114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Портфоліо- « тека з документами» (</a:t>
            </a:r>
            <a:r>
              <a:rPr lang="uk-UA" sz="3200" b="1" dirty="0" err="1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</a:t>
            </a:r>
            <a:r>
              <a:rPr lang="uk-UA" sz="3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3200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79241F3-9E55-41A9-B9E3-E51F717809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1520" y="1600200"/>
            <a:ext cx="3888432" cy="498316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b="1" dirty="0">
                <a:solidFill>
                  <a:schemeClr val="accent4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 портфоліо: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паперове,електронне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портфіоліо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досягнень;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презентаційне-портфоліо;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тематичне портфоліо;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портфоліо-звіт;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комплексне</a:t>
            </a:r>
          </a:p>
          <a:p>
            <a:pPr marL="0" indent="0">
              <a:buNone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портфоліо</a:t>
            </a: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FFC7981-392A-4E2F-B413-26E5A5B51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4088" y="1600200"/>
            <a:ext cx="3322712" cy="4983161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r>
              <a:rPr lang="ru-RU" b="1" u="sng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b="1" u="sng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портфоліо</a:t>
            </a:r>
            <a:endParaRPr lang="ru-RU" b="1" u="sng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ступ</a:t>
            </a:r>
          </a:p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агальні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відомості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езультати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освітньої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діяльності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ауково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-методична робота</a:t>
            </a:r>
          </a:p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озакласна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робота</a:t>
            </a:r>
          </a:p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ласне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400" dirty="0" err="1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авчально-матеріальна</a:t>
            </a:r>
            <a:r>
              <a:rPr lang="ru-RU" sz="2400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база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1995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3693B3B-BF65-4B79-B228-458ABCA658C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9552" y="1340768"/>
            <a:ext cx="7848872" cy="3877891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r>
              <a:rPr lang="ru-RU" b="1" dirty="0"/>
              <a:t>Урок</a:t>
            </a:r>
            <a:r>
              <a:rPr lang="ru-RU" dirty="0"/>
              <a:t> – </a:t>
            </a:r>
            <a:r>
              <a:rPr lang="ru-RU" dirty="0" err="1"/>
              <a:t>дзеркало</a:t>
            </a:r>
            <a:r>
              <a:rPr lang="ru-RU" dirty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педагогічної</a:t>
            </a:r>
            <a:r>
              <a:rPr lang="ru-RU" dirty="0"/>
              <a:t> </a:t>
            </a:r>
            <a:r>
              <a:rPr lang="ru-RU" dirty="0" err="1"/>
              <a:t>культури</a:t>
            </a:r>
            <a:r>
              <a:rPr lang="ru-RU" dirty="0"/>
              <a:t> </a:t>
            </a:r>
            <a:r>
              <a:rPr lang="ru-RU" dirty="0" err="1"/>
              <a:t>вчителя</a:t>
            </a:r>
            <a:r>
              <a:rPr lang="ru-RU" dirty="0"/>
              <a:t>, </a:t>
            </a:r>
            <a:r>
              <a:rPr lang="ru-RU" dirty="0" err="1"/>
              <a:t>мірило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інтелектуального</a:t>
            </a:r>
            <a:r>
              <a:rPr lang="ru-RU" dirty="0"/>
              <a:t> </a:t>
            </a:r>
            <a:r>
              <a:rPr lang="ru-RU" dirty="0" err="1"/>
              <a:t>багатства</a:t>
            </a:r>
            <a:r>
              <a:rPr lang="ru-RU" dirty="0"/>
              <a:t>, </a:t>
            </a:r>
            <a:r>
              <a:rPr lang="ru-RU" dirty="0" err="1"/>
              <a:t>показник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світогляду</a:t>
            </a:r>
            <a:r>
              <a:rPr lang="ru-RU" dirty="0"/>
              <a:t>, </a:t>
            </a:r>
            <a:r>
              <a:rPr lang="ru-RU" dirty="0" err="1"/>
              <a:t>ерудиції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      До </a:t>
            </a:r>
            <a:r>
              <a:rPr lang="ru-RU" dirty="0" err="1"/>
              <a:t>хорошого</a:t>
            </a:r>
            <a:r>
              <a:rPr lang="ru-RU" dirty="0"/>
              <a:t> уроку </a:t>
            </a:r>
            <a:r>
              <a:rPr lang="ru-RU" dirty="0" err="1"/>
              <a:t>вчитель</a:t>
            </a:r>
            <a:r>
              <a:rPr lang="ru-RU" dirty="0"/>
              <a:t> </a:t>
            </a:r>
            <a:r>
              <a:rPr lang="ru-RU" dirty="0" err="1"/>
              <a:t>готується</a:t>
            </a:r>
            <a:r>
              <a:rPr lang="ru-RU" dirty="0"/>
              <a:t> </a:t>
            </a:r>
          </a:p>
          <a:p>
            <a:pPr marL="0" indent="0">
              <a:buNone/>
            </a:pPr>
            <a:r>
              <a:rPr lang="ru-RU" dirty="0"/>
              <a:t>      все </a:t>
            </a:r>
            <a:r>
              <a:rPr lang="ru-RU" dirty="0" err="1"/>
              <a:t>життя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                                               В. </a:t>
            </a:r>
            <a:r>
              <a:rPr lang="ru-RU" dirty="0" err="1"/>
              <a:t>Сухомлинський</a:t>
            </a: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3828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Типи мотивації навчальної діяльност</a:t>
            </a:r>
            <a:r>
              <a:rPr lang="uk-UA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u="sng" dirty="0">
                <a:solidFill>
                  <a:srgbClr val="002060"/>
                </a:solidFill>
              </a:rPr>
              <a:t>    Негативна: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зовнішня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внутрішня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sz="39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УВАГА!</a:t>
            </a:r>
          </a:p>
          <a:p>
            <a:pPr marL="0" indent="0">
              <a:buNone/>
            </a:pPr>
            <a:endParaRPr lang="ru-RU" sz="39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3491880" y="1628800"/>
            <a:ext cx="5112568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b="1" u="sng" dirty="0">
                <a:solidFill>
                  <a:srgbClr val="0070C0"/>
                </a:solidFill>
              </a:rPr>
              <a:t>  Позитивна: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обумовлена   соціальними прагненнями;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вузькі мотиви;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навчальні мотиви</a:t>
            </a:r>
          </a:p>
          <a:p>
            <a:pPr marL="0" indent="0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Навчальна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мотивація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має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 свою структуру і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характеризується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спрямованістю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,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стійкістю</a:t>
            </a:r>
            <a:r>
              <a:rPr lang="ru-RU" b="1" i="1" dirty="0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, </a:t>
            </a:r>
            <a:r>
              <a:rPr lang="ru-RU" b="1" i="1" dirty="0" err="1">
                <a:solidFill>
                  <a:srgbClr val="7030A0"/>
                </a:solidFill>
                <a:latin typeface="Georgia"/>
                <a:ea typeface="Calibri"/>
                <a:cs typeface="Times New Roman"/>
              </a:rPr>
              <a:t>динамічністю</a:t>
            </a:r>
            <a:endParaRPr lang="ru-RU" sz="2000" b="1" i="1" dirty="0">
              <a:solidFill>
                <a:srgbClr val="7030A0"/>
              </a:solidFill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1027" name="Picture 3" descr="C:\Users\rdh\Desktop\Рисунок5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" y="4509120"/>
            <a:ext cx="2114575" cy="1524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28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uk-UA" b="1" i="1" dirty="0">
                <a:solidFill>
                  <a:srgbClr val="C00000"/>
                </a:solidFill>
              </a:rPr>
            </a:br>
            <a:r>
              <a:rPr lang="uk-UA" b="1" i="1" dirty="0">
                <a:solidFill>
                  <a:srgbClr val="C00000"/>
                </a:solidFill>
              </a:rPr>
              <a:t>Інтерес до навчання стимулюють:</a:t>
            </a:r>
            <a:br>
              <a:rPr lang="uk-UA" b="1" i="1" dirty="0">
                <a:solidFill>
                  <a:srgbClr val="C00000"/>
                </a:solidFill>
              </a:rPr>
            </a:b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898776" cy="3556992"/>
          </a:xfrm>
        </p:spPr>
        <p:txBody>
          <a:bodyPr>
            <a:normAutofit lnSpcReduction="10000"/>
          </a:bodyPr>
          <a:lstStyle/>
          <a:p>
            <a:r>
              <a:rPr lang="uk-UA" dirty="0"/>
              <a:t>  </a:t>
            </a:r>
            <a:r>
              <a:rPr lang="uk-UA" sz="3600" dirty="0"/>
              <a:t>мотивація;</a:t>
            </a:r>
          </a:p>
          <a:p>
            <a:r>
              <a:rPr lang="uk-UA" sz="3600" dirty="0"/>
              <a:t>зміст матеріалу; </a:t>
            </a:r>
          </a:p>
          <a:p>
            <a:r>
              <a:rPr lang="uk-UA" sz="3600" dirty="0"/>
              <a:t> ключові потреби  </a:t>
            </a:r>
            <a:r>
              <a:rPr lang="uk-UA" sz="3600" dirty="0">
                <a:solidFill>
                  <a:prstClr val="black"/>
                </a:solidFill>
              </a:rPr>
              <a:t>дітей;</a:t>
            </a:r>
            <a:endParaRPr lang="uk-UA" sz="3600" dirty="0"/>
          </a:p>
          <a:p>
            <a:r>
              <a:rPr lang="uk-UA" sz="3600" dirty="0"/>
              <a:t>співпраця на занятті; </a:t>
            </a:r>
            <a:endParaRPr lang="ru-RU" sz="3600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EA9D7A2-AE69-409D-A514-B3BDC9000B4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uk-UA" sz="3200" dirty="0"/>
              <a:t>академічна свобода  вчителя  ( </a:t>
            </a:r>
            <a:r>
              <a:rPr lang="uk-UA" sz="3200" i="1" dirty="0"/>
              <a:t>вибір форм, змісту, прийомів</a:t>
            </a:r>
            <a:r>
              <a:rPr lang="uk-UA" sz="3200" dirty="0"/>
              <a:t>);</a:t>
            </a:r>
          </a:p>
          <a:p>
            <a:r>
              <a:rPr lang="uk-UA" sz="3200" dirty="0"/>
              <a:t> оцінювання; </a:t>
            </a:r>
            <a:r>
              <a:rPr lang="uk-UA" sz="3200" dirty="0" err="1"/>
              <a:t>похвала,заохочення</a:t>
            </a:r>
            <a:endParaRPr lang="ru-RU" sz="3200" dirty="0"/>
          </a:p>
        </p:txBody>
      </p:sp>
      <p:pic>
        <p:nvPicPr>
          <p:cNvPr id="3" name="Picture 2" descr="C:\Users\rdh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656168"/>
            <a:ext cx="4104456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5875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Основні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способи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формування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мотивації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під</a:t>
            </a:r>
            <a:r>
              <a:rPr lang="ru-RU" sz="2800" b="1" u="sng" dirty="0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 час </a:t>
            </a:r>
            <a:r>
              <a:rPr lang="ru-RU" sz="2800" b="1" u="sng" dirty="0" err="1">
                <a:solidFill>
                  <a:srgbClr val="C00000"/>
                </a:solidFill>
                <a:latin typeface="Arial"/>
                <a:ea typeface="Times New Roman"/>
                <a:cs typeface="+mn-cs"/>
              </a:rPr>
              <a:t>навчання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23730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повідомлення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учням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теоретичної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значущості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навчального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матеріалу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3800" dirty="0">
              <a:latin typeface="Times New Roman"/>
              <a:ea typeface="Times New Roman"/>
            </a:endParaRPr>
          </a:p>
          <a:p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практичне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спрямування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знань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та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можливість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їх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застосування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у  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повсякденному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житті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</a:p>
          <a:p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створення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проблемних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ситуацій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3800" dirty="0">
              <a:latin typeface="Times New Roman"/>
              <a:ea typeface="Times New Roman"/>
            </a:endParaRPr>
          </a:p>
          <a:p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створення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ситуації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успіху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3800" dirty="0">
              <a:latin typeface="Times New Roman"/>
              <a:ea typeface="Times New Roman"/>
            </a:endParaRPr>
          </a:p>
          <a:p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постановка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близьких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і далеких перспектив у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навчанні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.</a:t>
            </a:r>
          </a:p>
          <a:p>
            <a:pPr marL="0" indent="0">
              <a:buNone/>
            </a:pP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                                                </a:t>
            </a:r>
            <a:endParaRPr lang="ru-RU" sz="3800" dirty="0">
              <a:latin typeface="Times New Roman"/>
              <a:ea typeface="Times New Roman"/>
            </a:endParaRPr>
          </a:p>
          <a:p>
            <a:pPr marL="0" indent="0">
              <a:buNone/>
            </a:pPr>
            <a:r>
              <a:rPr lang="ru-RU" sz="3800" b="1" u="sng" dirty="0" err="1">
                <a:solidFill>
                  <a:srgbClr val="002060"/>
                </a:solidFill>
                <a:latin typeface="Arial"/>
                <a:ea typeface="Times New Roman"/>
              </a:rPr>
              <a:t>Засоби</a:t>
            </a:r>
            <a:r>
              <a:rPr lang="ru-RU" sz="3800" b="1" u="sng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b="1" u="sng" dirty="0" err="1">
                <a:solidFill>
                  <a:srgbClr val="002060"/>
                </a:solidFill>
                <a:latin typeface="Arial"/>
                <a:ea typeface="Times New Roman"/>
              </a:rPr>
              <a:t>формування</a:t>
            </a:r>
            <a:r>
              <a:rPr lang="ru-RU" sz="3800" b="1" u="sng" dirty="0">
                <a:solidFill>
                  <a:srgbClr val="002060"/>
                </a:solidFill>
                <a:latin typeface="Arial"/>
                <a:ea typeface="Times New Roman"/>
              </a:rPr>
              <a:t> в </a:t>
            </a:r>
            <a:r>
              <a:rPr lang="ru-RU" sz="3800" b="1" u="sng" dirty="0" err="1">
                <a:solidFill>
                  <a:srgbClr val="002060"/>
                </a:solidFill>
                <a:latin typeface="Arial"/>
                <a:ea typeface="Times New Roman"/>
              </a:rPr>
              <a:t>учнів</a:t>
            </a:r>
            <a:r>
              <a:rPr lang="ru-RU" sz="3800" b="1" u="sng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b="1" u="sng" dirty="0" err="1">
                <a:solidFill>
                  <a:srgbClr val="002060"/>
                </a:solidFill>
                <a:latin typeface="Arial"/>
                <a:ea typeface="Times New Roman"/>
              </a:rPr>
              <a:t>мотивів</a:t>
            </a:r>
            <a:r>
              <a:rPr lang="ru-RU" sz="3800" b="1" u="sng" dirty="0">
                <a:solidFill>
                  <a:srgbClr val="002060"/>
                </a:solidFill>
                <a:latin typeface="Arial"/>
                <a:ea typeface="Times New Roman"/>
              </a:rPr>
              <a:t> і </a:t>
            </a:r>
            <a:r>
              <a:rPr lang="ru-RU" sz="3800" b="1" u="sng" dirty="0" err="1">
                <a:solidFill>
                  <a:srgbClr val="002060"/>
                </a:solidFill>
                <a:latin typeface="Arial"/>
                <a:ea typeface="Times New Roman"/>
              </a:rPr>
              <a:t>пізнавальних</a:t>
            </a:r>
            <a:r>
              <a:rPr lang="ru-RU" sz="3800" b="1" u="sng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b="1" u="sng" dirty="0" err="1">
                <a:solidFill>
                  <a:srgbClr val="002060"/>
                </a:solidFill>
                <a:latin typeface="Arial"/>
                <a:ea typeface="Times New Roman"/>
              </a:rPr>
              <a:t>інтересів</a:t>
            </a:r>
            <a:r>
              <a:rPr lang="ru-RU" sz="3800" b="1" u="sng" dirty="0">
                <a:solidFill>
                  <a:srgbClr val="002060"/>
                </a:solidFill>
                <a:latin typeface="Arial"/>
                <a:ea typeface="Times New Roman"/>
              </a:rPr>
              <a:t> : </a:t>
            </a:r>
            <a:endParaRPr lang="ru-RU" sz="3800" dirty="0">
              <a:latin typeface="Times New Roman"/>
              <a:ea typeface="Times New Roman"/>
            </a:endParaRPr>
          </a:p>
          <a:p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чітка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організація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процесу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навчання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3800" dirty="0">
              <a:latin typeface="Times New Roman"/>
              <a:ea typeface="Times New Roman"/>
            </a:endParaRPr>
          </a:p>
          <a:p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авторитет учителя;</a:t>
            </a:r>
            <a:endParaRPr lang="ru-RU" sz="3800" dirty="0">
              <a:latin typeface="Times New Roman"/>
              <a:ea typeface="Times New Roman"/>
            </a:endParaRPr>
          </a:p>
          <a:p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стиль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спілкування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;</a:t>
            </a:r>
            <a:endParaRPr lang="ru-RU" sz="3800" dirty="0">
              <a:latin typeface="Times New Roman"/>
              <a:ea typeface="Times New Roman"/>
            </a:endParaRPr>
          </a:p>
          <a:p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самостійна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пізнавальна</a:t>
            </a:r>
            <a:r>
              <a:rPr lang="ru-RU" sz="3800" dirty="0">
                <a:solidFill>
                  <a:srgbClr val="002060"/>
                </a:solidFill>
                <a:latin typeface="Arial"/>
                <a:ea typeface="Times New Roman"/>
              </a:rPr>
              <a:t> </a:t>
            </a:r>
            <a:r>
              <a:rPr lang="ru-RU" sz="3800" dirty="0" err="1">
                <a:solidFill>
                  <a:srgbClr val="002060"/>
                </a:solidFill>
                <a:latin typeface="Arial"/>
                <a:ea typeface="Times New Roman"/>
              </a:rPr>
              <a:t>діяльність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9073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52505"/>
            <a:ext cx="7128792" cy="888263"/>
          </a:xfrm>
          <a:solidFill>
            <a:schemeClr val="bg2"/>
          </a:solidFill>
        </p:spPr>
        <p:txBody>
          <a:bodyPr>
            <a:norm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7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Методи</a:t>
            </a:r>
            <a:r>
              <a:rPr lang="ru-RU" sz="27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7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стимулювання</a:t>
            </a:r>
            <a:r>
              <a:rPr lang="ru-RU" sz="27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7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інтересу</a:t>
            </a:r>
            <a:r>
              <a:rPr lang="ru-RU" sz="27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до </a:t>
            </a:r>
            <a:r>
              <a:rPr lang="ru-RU" sz="2700" b="1" u="sng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учіння</a:t>
            </a:r>
            <a:r>
              <a:rPr lang="ru-RU" sz="2700" b="1" u="sng" dirty="0">
                <a:solidFill>
                  <a:srgbClr val="C0000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483768" y="1600200"/>
            <a:ext cx="6336704" cy="452596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ситуацій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пізнавальної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новизни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ситуацій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емоційно-ціннісних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переживань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створення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ситуації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зацікавленості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метод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здивування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опора на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життєвий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досвід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учнів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навчальні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дискусії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розв’язання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ситуативної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задачі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</a:t>
            </a:r>
            <a:endParaRPr lang="ru-RU" sz="2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пізнавальні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ігри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A6512C3-BDF7-480D-A2C5-0B4268DD88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0" y="2996952"/>
            <a:ext cx="2386608" cy="2119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7565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b="1" i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Сторітелінг</a:t>
            </a: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 fontScale="55000" lnSpcReduction="20000"/>
          </a:bodyPr>
          <a:lstStyle/>
          <a:p>
            <a:pPr marL="0">
              <a:spcBef>
                <a:spcPts val="0"/>
              </a:spcBef>
              <a:spcAft>
                <a:spcPts val="0"/>
              </a:spcAft>
            </a:pPr>
            <a:r>
              <a:rPr lang="uk-UA" sz="2900" b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Сторітелінг</a:t>
            </a:r>
            <a:r>
              <a:rPr lang="uk-UA" sz="2900" b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uk-UA" sz="2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– (</a:t>
            </a:r>
            <a:r>
              <a:rPr lang="uk-UA" sz="29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 англійської </a:t>
            </a:r>
            <a:r>
              <a:rPr lang="ru-RU" sz="29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story</a:t>
            </a:r>
            <a:r>
              <a:rPr lang="uk-UA" sz="29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означає історія, а </a:t>
            </a:r>
            <a:r>
              <a:rPr lang="ru-RU" sz="2900" i="1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telling</a:t>
            </a:r>
            <a:r>
              <a:rPr lang="uk-UA" sz="2900" i="1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 – розповідати) </a:t>
            </a:r>
            <a:r>
              <a:rPr lang="uk-UA" sz="29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це розповідь історій.</a:t>
            </a:r>
            <a:endParaRPr lang="en-US" sz="2900" dirty="0">
              <a:solidFill>
                <a:srgbClr val="000000"/>
              </a:solidFill>
              <a:latin typeface="Times New Roman"/>
              <a:ea typeface="Times New Roman"/>
              <a:cs typeface="Times New Roman"/>
            </a:endParaRPr>
          </a:p>
          <a:p>
            <a:pPr marL="0">
              <a:spcBef>
                <a:spcPts val="0"/>
              </a:spcBef>
              <a:spcAft>
                <a:spcPts val="0"/>
              </a:spcAft>
            </a:pP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передбачає комунікативне включення;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закликає до вивчення;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швидке включення в процес навчання;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викликає емоційний вибух;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змушує задуматися, відчувати 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збільшує </a:t>
            </a:r>
            <a:r>
              <a:rPr lang="uk-UA" dirty="0" err="1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оксотицин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, який в свою чергу збільшує почуття довіри, розвиває інтерес;</a:t>
            </a:r>
            <a:endParaRPr lang="ru-RU" sz="2400" dirty="0">
              <a:ea typeface="Calibri"/>
              <a:cs typeface="Times New Roman"/>
            </a:endParaRPr>
          </a:p>
          <a:p>
            <a:pPr lvl="0">
              <a:lnSpc>
                <a:spcPct val="115000"/>
              </a:lnSpc>
              <a:buFont typeface="Wingdings"/>
              <a:buChar char=""/>
            </a:pP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розвиває  мову, увагу, логіку;</a:t>
            </a:r>
          </a:p>
          <a:p>
            <a:pPr lvl="0">
              <a:lnSpc>
                <a:spcPct val="115000"/>
              </a:lnSpc>
              <a:buFont typeface="Wingdings"/>
              <a:buChar char=""/>
            </a:pPr>
            <a:endParaRPr lang="ru-RU" sz="2400" dirty="0">
              <a:ea typeface="Calibri"/>
              <a:cs typeface="Times New Roman"/>
            </a:endParaRPr>
          </a:p>
          <a:p>
            <a:pPr marL="0" indent="0" algn="ctr">
              <a:buNone/>
            </a:pPr>
            <a:r>
              <a:rPr lang="uk-UA" sz="3800" b="1" i="1" dirty="0" err="1">
                <a:solidFill>
                  <a:srgbClr val="000000"/>
                </a:solidFill>
                <a:latin typeface="Times New Roman"/>
                <a:ea typeface="Times New Roman"/>
              </a:rPr>
              <a:t>Сторітелінг</a:t>
            </a:r>
            <a:r>
              <a:rPr lang="uk-UA" sz="3800" b="1" i="1" dirty="0">
                <a:solidFill>
                  <a:srgbClr val="000000"/>
                </a:solidFill>
                <a:latin typeface="Times New Roman"/>
                <a:ea typeface="Times New Roman"/>
              </a:rPr>
              <a:t>  сприяє соціалізації особистості, адже події , викладені в розповіді, слухач «приміряє» на себе, </a:t>
            </a:r>
          </a:p>
          <a:p>
            <a:pPr marL="0" indent="0" algn="ctr">
              <a:buNone/>
            </a:pPr>
            <a:r>
              <a:rPr lang="uk-UA" sz="3800" b="1" i="1" dirty="0">
                <a:solidFill>
                  <a:srgbClr val="000000"/>
                </a:solidFill>
                <a:latin typeface="Times New Roman"/>
                <a:ea typeface="Times New Roman"/>
              </a:rPr>
              <a:t>власного досвіду</a:t>
            </a:r>
            <a:endParaRPr lang="ru-RU" sz="3800" b="1" i="1" dirty="0">
              <a:solidFill>
                <a:srgbClr val="7030A0"/>
              </a:solidFill>
            </a:endParaRPr>
          </a:p>
        </p:txBody>
      </p:sp>
      <p:pic>
        <p:nvPicPr>
          <p:cNvPr id="5" name="Picture 2" descr="C:\Users\rdh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988840"/>
            <a:ext cx="1584176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6606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3600" b="1" i="1" dirty="0">
                <a:solidFill>
                  <a:srgbClr val="7030A0"/>
                </a:solidFill>
                <a:latin typeface="Times New Roman"/>
                <a:ea typeface="Times New Roman"/>
              </a:rPr>
              <a:t>Форма  реалізації - словесна розповідь.</a:t>
            </a:r>
            <a:r>
              <a:rPr lang="uk-UA" b="1" i="1" dirty="0">
                <a:solidFill>
                  <a:srgbClr val="7030A0"/>
                </a:solidFill>
              </a:rPr>
              <a:t> </a:t>
            </a:r>
            <a:endParaRPr lang="ru-RU" b="1" i="1" dirty="0">
              <a:solidFill>
                <a:srgbClr val="7030A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Розповідь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історій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процес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емоційний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захоплюючий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добре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запам’ятовується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. </a:t>
            </a:r>
          </a:p>
          <a:p>
            <a:pPr marL="0" indent="0">
              <a:buNone/>
            </a:pP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Отже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сторітелінг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як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вигадка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казок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історій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добре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підходить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для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формування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усного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мовлення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учнів</a:t>
            </a: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.</a:t>
            </a:r>
            <a:b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</a:br>
            <a:r>
              <a:rPr lang="ru-RU" dirty="0">
                <a:solidFill>
                  <a:srgbClr val="000000"/>
                </a:solidFill>
                <a:latin typeface="Georgia"/>
                <a:ea typeface="Times New Roman"/>
                <a:cs typeface="Times New Roman"/>
              </a:rPr>
              <a:t> 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Історії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повинні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бути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змістовними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логічно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послідовними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точними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виразними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зрозумілими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 слухачам,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самостійними</a:t>
            </a: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</a:rPr>
              <a:t>, невеликими за </a:t>
            </a:r>
            <a:r>
              <a:rPr lang="ru-RU" dirty="0" err="1">
                <a:solidFill>
                  <a:srgbClr val="000000"/>
                </a:solidFill>
                <a:latin typeface="Times New Roman"/>
                <a:ea typeface="Times New Roman"/>
              </a:rPr>
              <a:t>розмірами</a:t>
            </a:r>
            <a:r>
              <a:rPr lang="uk-UA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818669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</TotalTime>
  <Words>578</Words>
  <Application>Microsoft Office PowerPoint</Application>
  <PresentationFormat>Экран (4:3)</PresentationFormat>
  <Paragraphs>125</Paragraphs>
  <Slides>14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Calibri</vt:lpstr>
      <vt:lpstr>Georgia</vt:lpstr>
      <vt:lpstr>Times New Roman</vt:lpstr>
      <vt:lpstr>Wingdings</vt:lpstr>
      <vt:lpstr>Тема Office</vt:lpstr>
      <vt:lpstr>Комунальна установа «Центр професійного розвитку педагогічних працівників Вінницької міської ради»</vt:lpstr>
      <vt:lpstr>Портфоліо- « тека з документами» (англ.)</vt:lpstr>
      <vt:lpstr>Презентация PowerPoint</vt:lpstr>
      <vt:lpstr>Типи мотивації навчальної діяльності</vt:lpstr>
      <vt:lpstr> Інтерес до навчання стимулюють: </vt:lpstr>
      <vt:lpstr>Основні способи формування мотивації під час навчання</vt:lpstr>
      <vt:lpstr>Методи стимулювання інтересу до учіння:</vt:lpstr>
      <vt:lpstr>Сторітелінг</vt:lpstr>
      <vt:lpstr>Форма  реалізації - словесна розповідь. </vt:lpstr>
      <vt:lpstr>      Види розповідей на словесній основі        </vt:lpstr>
      <vt:lpstr>Презентация PowerPoint</vt:lpstr>
      <vt:lpstr>  Технології, методи, прийоми роботи на уроці</vt:lpstr>
      <vt:lpstr>Технології, прийоми та підходи у навчанні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Планування діяльності сучасного загальноосвітнього навчального закладу</dc:title>
  <dc:creator>User3</dc:creator>
  <cp:lastModifiedBy>user1</cp:lastModifiedBy>
  <cp:revision>111</cp:revision>
  <dcterms:created xsi:type="dcterms:W3CDTF">2014-06-02T13:12:23Z</dcterms:created>
  <dcterms:modified xsi:type="dcterms:W3CDTF">2023-05-19T10:30:12Z</dcterms:modified>
</cp:coreProperties>
</file>